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notesMasterIdLst>
    <p:notesMasterId r:id="rId25"/>
  </p:notesMasterIdLst>
  <p:sldIdLst>
    <p:sldId id="282" r:id="rId2"/>
    <p:sldId id="285" r:id="rId3"/>
    <p:sldId id="258" r:id="rId4"/>
    <p:sldId id="283" r:id="rId5"/>
    <p:sldId id="260" r:id="rId6"/>
    <p:sldId id="261" r:id="rId7"/>
    <p:sldId id="286" r:id="rId8"/>
    <p:sldId id="298" r:id="rId9"/>
    <p:sldId id="267" r:id="rId10"/>
    <p:sldId id="284" r:id="rId11"/>
    <p:sldId id="263" r:id="rId12"/>
    <p:sldId id="264" r:id="rId13"/>
    <p:sldId id="262" r:id="rId14"/>
    <p:sldId id="288" r:id="rId15"/>
    <p:sldId id="299" r:id="rId16"/>
    <p:sldId id="289" r:id="rId17"/>
    <p:sldId id="290" r:id="rId18"/>
    <p:sldId id="291" r:id="rId19"/>
    <p:sldId id="292" r:id="rId20"/>
    <p:sldId id="294" r:id="rId21"/>
    <p:sldId id="296" r:id="rId22"/>
    <p:sldId id="295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69E"/>
    <a:srgbClr val="2D29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86710" autoAdjust="0"/>
  </p:normalViewPr>
  <p:slideViewPr>
    <p:cSldViewPr snapToGrid="0" showGuides="1">
      <p:cViewPr varScale="1">
        <p:scale>
          <a:sx n="71" d="100"/>
          <a:sy n="71" d="100"/>
        </p:scale>
        <p:origin x="276" y="-78"/>
      </p:cViewPr>
      <p:guideLst/>
    </p:cSldViewPr>
  </p:slideViewPr>
  <p:outlineViewPr>
    <p:cViewPr>
      <p:scale>
        <a:sx n="33" d="100"/>
        <a:sy n="33" d="100"/>
      </p:scale>
      <p:origin x="0" y="-34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A0E5-B0C8-4F5E-B319-520534A5866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1E856-1CA4-437C-8494-8E47A9A3D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E856-1CA4-437C-8494-8E47A9A3D7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1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E856-1CA4-437C-8494-8E47A9A3D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E856-1CA4-437C-8494-8E47A9A3D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E856-1CA4-437C-8494-8E47A9A3D7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1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1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4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15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5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09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9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4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7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3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5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1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49536-1A2A-4BD4-B3F8-3C7CC21B58F8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B1205E-ABB9-4201-92A8-E76072484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8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153" y="215153"/>
            <a:ext cx="11725835" cy="6373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5154" y="215153"/>
            <a:ext cx="11725834" cy="6373905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ln>
                  <a:solidFill>
                    <a:schemeClr val="accent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আজকের ক্লাশে সবাইকে স্বাগতম</a:t>
            </a:r>
            <a:endParaRPr lang="en-US" sz="3200" dirty="0">
              <a:ln>
                <a:solidFill>
                  <a:schemeClr val="accent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2" y="709448"/>
            <a:ext cx="10907995" cy="4981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39086" y="856343"/>
            <a:ext cx="162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47310" y="882675"/>
            <a:ext cx="1781503" cy="44616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ঠাকুরগাঁও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950841" y="882675"/>
            <a:ext cx="1746030" cy="4292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3248082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0092" y="1970429"/>
            <a:ext cx="1481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পীরগঞ্জ</a:t>
            </a:r>
          </a:p>
          <a:p>
            <a:endParaRPr lang="bn-BD" dirty="0"/>
          </a:p>
          <a:p>
            <a:r>
              <a:rPr lang="bn-BD" dirty="0" smtClean="0"/>
              <a:t>রানিশংকৈল</a:t>
            </a:r>
          </a:p>
          <a:p>
            <a:endParaRPr lang="bn-BD" dirty="0"/>
          </a:p>
          <a:p>
            <a:r>
              <a:rPr lang="bn-BD" dirty="0" smtClean="0"/>
              <a:t>হরিপুর</a:t>
            </a:r>
          </a:p>
          <a:p>
            <a:endParaRPr lang="bn-BD" dirty="0"/>
          </a:p>
          <a:p>
            <a:r>
              <a:rPr lang="bn-BD" dirty="0" smtClean="0"/>
              <a:t>বালিয়াডাংঙ্গী</a:t>
            </a:r>
          </a:p>
          <a:p>
            <a:endParaRPr lang="bn-BD" dirty="0"/>
          </a:p>
          <a:p>
            <a:r>
              <a:rPr lang="bn-BD" dirty="0" smtClean="0"/>
              <a:t>ঠাকুরগাঁও সদর </a:t>
            </a:r>
          </a:p>
          <a:p>
            <a:endParaRPr lang="bn-BD" dirty="0"/>
          </a:p>
          <a:p>
            <a:endParaRPr lang="en-US" dirty="0"/>
          </a:p>
        </p:txBody>
      </p:sp>
      <p:cxnSp>
        <p:nvCxnSpPr>
          <p:cNvPr id="7" name="Straight Connector 6"/>
          <p:cNvCxnSpPr>
            <a:stCxn id="2" idx="6"/>
          </p:cNvCxnSpPr>
          <p:nvPr/>
        </p:nvCxnSpPr>
        <p:spPr>
          <a:xfrm flipV="1">
            <a:off x="4128813" y="2238510"/>
            <a:ext cx="2948152" cy="874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6"/>
          </p:cNvCxnSpPr>
          <p:nvPr/>
        </p:nvCxnSpPr>
        <p:spPr>
          <a:xfrm flipV="1">
            <a:off x="4128813" y="2790303"/>
            <a:ext cx="2822028" cy="323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6"/>
          </p:cNvCxnSpPr>
          <p:nvPr/>
        </p:nvCxnSpPr>
        <p:spPr>
          <a:xfrm>
            <a:off x="4128813" y="3113496"/>
            <a:ext cx="2822028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6"/>
          </p:cNvCxnSpPr>
          <p:nvPr/>
        </p:nvCxnSpPr>
        <p:spPr>
          <a:xfrm>
            <a:off x="4128813" y="3113496"/>
            <a:ext cx="2885090" cy="638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6"/>
          </p:cNvCxnSpPr>
          <p:nvPr/>
        </p:nvCxnSpPr>
        <p:spPr>
          <a:xfrm>
            <a:off x="4128813" y="3113496"/>
            <a:ext cx="3054132" cy="13558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9900" y="419100"/>
            <a:ext cx="8999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জেলা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53939" y="419100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থানা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" y="5768031"/>
            <a:ext cx="11417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জেলা থানা অন্ব্য়={ (ঠাকুরগাও,পীরগঞ্জ),(ঠাকুরগাঁও ,রানিশংকৈল)( ঠাকুরগাও,হরিপুর),(</a:t>
            </a:r>
            <a:r>
              <a:rPr lang="bn-BD" dirty="0"/>
              <a:t>ঠাকুরগাঁও </a:t>
            </a:r>
            <a:r>
              <a:rPr lang="bn-BD" dirty="0" smtClean="0"/>
              <a:t>,</a:t>
            </a:r>
            <a:r>
              <a:rPr lang="bn-BD" dirty="0"/>
              <a:t> </a:t>
            </a:r>
            <a:r>
              <a:rPr lang="bn-BD" dirty="0" smtClean="0"/>
              <a:t>বালিয়াডাংঙ্গী)</a:t>
            </a:r>
            <a:r>
              <a:rPr lang="bn-BD" dirty="0"/>
              <a:t> </a:t>
            </a:r>
            <a:r>
              <a:rPr lang="bn-BD" dirty="0" smtClean="0"/>
              <a:t>(ঠাকুরগাঁও </a:t>
            </a:r>
            <a:r>
              <a:rPr lang="bn-BD" dirty="0"/>
              <a:t>, </a:t>
            </a:r>
            <a:r>
              <a:rPr lang="bn-BD" dirty="0" smtClean="0"/>
              <a:t>ঠাকুরগাঁও সদর)}  </a:t>
            </a:r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31800" y="0"/>
                <a:ext cx="11379200" cy="2997200"/>
              </a:xfrm>
              <a:noFill/>
            </p:spPr>
            <p:txBody>
              <a:bodyPr>
                <a:normAutofit/>
                <a:scene3d>
                  <a:camera prst="obliqueBottomRight"/>
                  <a:lightRig rig="threePt" dir="t"/>
                </a:scene3d>
              </a:bodyPr>
              <a:lstStyle/>
              <a:p>
                <a:r>
                  <a:rPr lang="bn-BD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bn-BD" sz="40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অন্বয়ঃ </a:t>
                </a:r>
                <a:r>
                  <a:rPr lang="bn-BD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যদি </a:t>
                </a:r>
                <a:r>
                  <a:rPr lang="en-U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A</a:t>
                </a:r>
                <a:r>
                  <a:rPr lang="bn-BD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ও </a:t>
                </a:r>
                <a:r>
                  <a:rPr lang="en-U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B </a:t>
                </a:r>
                <a:r>
                  <a:rPr lang="bn-BD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দুটি সেট হয় তবে সেটদ্বয়ের কার্তেসীয় গুনজ </a:t>
                </a:r>
                <a:r>
                  <a:rPr lang="en-U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সেটের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bn-BD" sz="2800" b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/>
                </a:r>
                <a:br>
                  <a:rPr lang="bn-BD" sz="2800" b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</a:br>
                <a:r>
                  <a:rPr lang="bn-BD" sz="2800" b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অন্তর্গত ক্রমজোরগুলোর অশূন্য উপসেট </a:t>
                </a:r>
                <a:r>
                  <a:rPr lang="en-US" sz="2800" b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R </a:t>
                </a:r>
                <a:r>
                  <a:rPr lang="bn-BD" sz="2800" b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কে </a:t>
                </a:r>
                <a:r>
                  <a:rPr lang="en-U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A </a:t>
                </a:r>
                <a:r>
                  <a:rPr lang="bn-BD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সেট হতে </a:t>
                </a:r>
                <a:r>
                  <a:rPr lang="en-U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B </a:t>
                </a:r>
                <a:r>
                  <a:rPr lang="bn-BD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সেটের একটি অন্বয় বলে</a:t>
                </a:r>
                <a:r>
                  <a:rPr lang="bn-BD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। এখানে</a:t>
                </a:r>
                <a:r>
                  <a:rPr lang="en-U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R</a:t>
                </a:r>
                <a:r>
                  <a:rPr lang="bn-BD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সেট </a:t>
                </a:r>
                <a:r>
                  <a:rPr lang="en-U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সেটের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একটি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উপসেট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অর্থাৎ</m:t>
                    </m:r>
                    <m:r>
                      <a:rPr lang="bn-BD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1800" y="0"/>
                <a:ext cx="11379200" cy="2997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800" y="2019300"/>
                <a:ext cx="11760200" cy="4838700"/>
              </a:xfrm>
              <a:noFill/>
            </p:spPr>
            <p:txBody>
              <a:bodyPr>
                <a:normAutofit lnSpcReduction="10000"/>
                <a:scene3d>
                  <a:camera prst="obliqueBottomRight"/>
                  <a:lightRig rig="threePt" dir="t"/>
                </a:scene3d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endParaRPr lang="bn-BD" sz="24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Ex.</a:t>
                </a:r>
                <a:r>
                  <a:rPr lang="bn-BD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যদি </a:t>
                </a:r>
                <a:r>
                  <a:rPr lang="en-US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A={3,4},B={2,4} </a:t>
                </a:r>
                <a:r>
                  <a:rPr lang="bn-BD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হয় এবং এর উপদানগুলোর</a:t>
                </a:r>
                <a:r>
                  <a:rPr lang="en-US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bn-BD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মধ্যে </a:t>
                </a:r>
                <a:r>
                  <a:rPr lang="en-US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সম্পর্ক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বিবেচনা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করে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রিলেশটি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নির্নয়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কর।</m:t>
                    </m:r>
                  </m:oMath>
                </a14:m>
                <a:endParaRPr lang="bn-BD" sz="36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bn-BD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সমাধানঃ দেওয়া আছে, </a:t>
                </a:r>
                <a:r>
                  <a:rPr lang="en-US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A={3,4},B={2,4}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6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d>
                  </m:oMath>
                </a14:m>
                <a:endParaRPr lang="en-US" sz="36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R={(3,2),(4,2)}   </a:t>
                </a:r>
                <a:r>
                  <a:rPr lang="en-US" sz="3600" b="1" dirty="0" err="1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Ans</a:t>
                </a:r>
                <a:r>
                  <a:rPr lang="en-US" sz="36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: R={(3,2),(4,2)}</a:t>
                </a:r>
                <a:endParaRPr lang="bn-BD" sz="36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bn-BD" sz="14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rPr>
                  <a:t>   </a:t>
                </a:r>
                <a:endParaRPr lang="bn-BD" sz="14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bn-BD" sz="18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bn-BD" sz="18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18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2019300"/>
                <a:ext cx="11760200" cy="48387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6994" y="533848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chemeClr val="accent1"/>
            </a:solidFill>
          </a:ln>
        </p:spPr>
        <p:txBody>
          <a:bodyPr>
            <a:prstTxWarp prst="textStop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একক কাজ</a:t>
            </a:r>
            <a:endParaRPr lang="en-US" b="1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894" y="2462849"/>
                <a:ext cx="11324493" cy="4395151"/>
              </a:xfrm>
              <a:noFill/>
              <a:ln>
                <a:solidFill>
                  <a:schemeClr val="accent1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/>
                <a:endParaRPr lang="en-US" sz="4000" i="1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60000" endA="900" endPos="60000" dist="60007" dir="5400000" sy="-100000" algn="bl" rotWithShape="0"/>
                  </a:effectLst>
                </a:endParaRPr>
              </a:p>
              <a:p>
                <a:pPr algn="ctr"/>
                <a:r>
                  <a:rPr lang="bn-BD" sz="4000" i="1" dirty="0" smtClean="0">
                    <a:ln>
                      <a:solidFill>
                        <a:schemeClr val="bg2">
                          <a:lumMod val="10000"/>
                        </a:scheme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effectLst>
                      <a:reflection blurRad="6350" stA="60000" endA="900" endPos="60000" dist="60007" dir="5400000" sy="-100000" algn="bl" rotWithShape="0"/>
                    </a:effectLst>
                  </a:rPr>
                  <a:t>১।</a:t>
                </a:r>
                <a:r>
                  <a:rPr lang="en-US" sz="4000" i="1" dirty="0" smtClean="0">
                    <a:ln>
                      <a:solidFill>
                        <a:schemeClr val="bg2">
                          <a:lumMod val="10000"/>
                        </a:scheme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effectLst>
                      <a:reflection blurRad="6350" stA="60000" endA="900" endPos="60000" dist="60007" dir="5400000" sy="-100000" algn="bl" rotWithShape="0"/>
                    </a:effectLst>
                  </a:rPr>
                  <a:t> </a:t>
                </a:r>
                <a:r>
                  <a:rPr lang="bn-BD" sz="4000" i="1" dirty="0" smtClean="0">
                    <a:ln>
                      <a:solidFill>
                        <a:schemeClr val="bg2">
                          <a:lumMod val="10000"/>
                        </a:scheme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effectLst>
                      <a:reflection blurRad="6350" stA="60000" endA="900" endPos="60000" dist="60007" dir="5400000" sy="-100000" algn="bl" rotWithShape="0"/>
                    </a:effectLst>
                  </a:rPr>
                  <a:t> যদি </a:t>
                </a:r>
                <a:r>
                  <a:rPr lang="en-US" sz="4000" i="1" dirty="0" smtClean="0">
                    <a:ln>
                      <a:solidFill>
                        <a:schemeClr val="bg2">
                          <a:lumMod val="10000"/>
                        </a:scheme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effectLst>
                      <a:reflection blurRad="6350" stA="60000" endA="900" endPos="60000" dist="60007" dir="5400000" sy="-100000" algn="bl" rotWithShape="0"/>
                    </a:effectLst>
                  </a:rPr>
                  <a:t>A={5,6} ,B={4,3} x</a:t>
                </a:r>
                <a14:m>
                  <m:oMath xmlns:m="http://schemas.openxmlformats.org/officeDocument/2006/math">
                    <m:r>
                      <a:rPr lang="en-US" sz="400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হলে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সংশ্লিষ্ট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অন্বটি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নির্নয়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কর।</m:t>
                    </m:r>
                    <m:r>
                      <a:rPr lang="bn-BD" sz="4000" b="0" i="1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reflection blurRad="6350" stA="60000" endA="900" endPos="60000" dist="60007" dir="5400000" sy="-100000" algn="bl" rotWithShape="0"/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i="1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60000" endA="900" endPos="60000" dist="60007" dir="5400000" sy="-100000" algn="bl" rotWithShape="0"/>
                  </a:effectLst>
                </a:endParaRPr>
              </a:p>
              <a:p>
                <a:pPr algn="ctr"/>
                <a:endParaRPr lang="en-US" sz="4000" i="1" dirty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60000" endA="900" endPos="60000" dist="60007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894" y="2462849"/>
                <a:ext cx="11324493" cy="4395151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855200" y="1407886"/>
            <a:ext cx="186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9848" y="1075340"/>
            <a:ext cx="2231136" cy="4126150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478052" y="1053607"/>
            <a:ext cx="2194560" cy="423188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70105" y="1738389"/>
            <a:ext cx="2167128" cy="286232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bn-BD" sz="3600" dirty="0" smtClean="0"/>
              <a:t>আসিফ</a:t>
            </a:r>
          </a:p>
          <a:p>
            <a:endParaRPr lang="bn-BD" sz="3600" dirty="0"/>
          </a:p>
          <a:p>
            <a:r>
              <a:rPr lang="bn-BD" sz="3600" dirty="0" smtClean="0"/>
              <a:t>জাহিদ</a:t>
            </a:r>
          </a:p>
          <a:p>
            <a:endParaRPr lang="bn-BD" sz="3600" dirty="0"/>
          </a:p>
          <a:p>
            <a:r>
              <a:rPr lang="bn-BD" sz="3600" dirty="0" smtClean="0"/>
              <a:t>রাহাত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75907" y="1553365"/>
            <a:ext cx="1665786" cy="31700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bn-BD" sz="4000" dirty="0" smtClean="0"/>
              <a:t>জয়</a:t>
            </a:r>
          </a:p>
          <a:p>
            <a:endParaRPr lang="bn-BD" sz="4000" dirty="0"/>
          </a:p>
          <a:p>
            <a:r>
              <a:rPr lang="bn-BD" sz="4000" dirty="0" smtClean="0"/>
              <a:t>সজিব </a:t>
            </a:r>
          </a:p>
          <a:p>
            <a:endParaRPr lang="bn-BD" sz="4000" dirty="0"/>
          </a:p>
          <a:p>
            <a:r>
              <a:rPr lang="bn-BD" sz="4000" dirty="0" smtClean="0"/>
              <a:t>সবুজ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0512" y="3667020"/>
            <a:ext cx="475488" cy="64633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19712" y="5618374"/>
            <a:ext cx="1373752" cy="76944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bn-BD" sz="4400" dirty="0" smtClean="0"/>
              <a:t>পুত্র 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8688301" y="5556053"/>
            <a:ext cx="1265368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bn-BD" sz="4000" b="1" dirty="0" smtClean="0"/>
              <a:t>পিতা 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198498"/>
            <a:ext cx="658368" cy="64633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sz="3600" b="1" i="1" dirty="0" smtClean="0"/>
              <a:t>A</a:t>
            </a:r>
            <a:endParaRPr lang="en-US" sz="3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138895" y="200259"/>
            <a:ext cx="520065" cy="64633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sz="3600" i="1" dirty="0" smtClean="0"/>
              <a:t>B</a:t>
            </a:r>
            <a:endParaRPr lang="en-US" sz="3600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95448" y="1738389"/>
            <a:ext cx="5644055" cy="2407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</p:cNvCxnSpPr>
          <p:nvPr/>
        </p:nvCxnSpPr>
        <p:spPr>
          <a:xfrm flipV="1">
            <a:off x="3241693" y="1891862"/>
            <a:ext cx="5446608" cy="12465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" idx="2"/>
          </p:cNvCxnSpPr>
          <p:nvPr/>
        </p:nvCxnSpPr>
        <p:spPr>
          <a:xfrm flipV="1">
            <a:off x="2995448" y="3169550"/>
            <a:ext cx="5482604" cy="12192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03543" y="711200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/>
      <p:bldP spid="11" grpId="0"/>
      <p:bldP spid="16" grpId="0"/>
      <p:bldP spid="17" grpId="0"/>
      <p:bldP spid="18" grpId="0"/>
      <p:bldP spid="1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5669" y="425668"/>
                <a:ext cx="1149306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/>
                  <a:t>এখানে পুত্রের সাথে পিতার সম্পর্কটি হল</a:t>
                </a:r>
              </a:p>
              <a:p>
                <a:r>
                  <a:rPr lang="en-US" sz="2800" dirty="0" smtClean="0"/>
                  <a:t>A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 ={(</a:t>
                </a:r>
                <a:r>
                  <a:rPr lang="bn-BD" sz="2800" dirty="0" smtClean="0"/>
                  <a:t>জয়, রাহাত), (সজিব,আসিফ),(সবুজ,জাহিদ )} </a:t>
                </a:r>
              </a:p>
              <a:p>
                <a:r>
                  <a:rPr lang="bn-BD" sz="2800" dirty="0" smtClean="0"/>
                  <a:t>এখানে,</a:t>
                </a:r>
              </a:p>
              <a:p>
                <a:r>
                  <a:rPr lang="bn-BD" sz="2800" dirty="0" smtClean="0"/>
                  <a:t>জয়ের  পিতা রাহাত</a:t>
                </a:r>
              </a:p>
              <a:p>
                <a:r>
                  <a:rPr lang="bn-BD" sz="2800" dirty="0" smtClean="0"/>
                  <a:t>সজিবের পিতা আসিফ</a:t>
                </a:r>
              </a:p>
              <a:p>
                <a:r>
                  <a:rPr lang="bn-BD" sz="2800" dirty="0" smtClean="0"/>
                  <a:t>সবুজের পিতা জাহিদ</a:t>
                </a:r>
              </a:p>
              <a:p>
                <a:r>
                  <a:rPr lang="bn-BD" sz="2800" dirty="0" smtClean="0"/>
                  <a:t>প্রতিটি সন্তানের পিতা একজন অর্থাৎ</a:t>
                </a:r>
              </a:p>
              <a:p>
                <a:r>
                  <a:rPr lang="en-US" sz="2800" dirty="0" smtClean="0"/>
                  <a:t>A  </a:t>
                </a:r>
                <a:r>
                  <a:rPr lang="bn-BD" sz="2800" dirty="0" smtClean="0"/>
                  <a:t>সেটের প্রতিটি সদস্যের একটি মাত্র প্রতিচ্ছবি আছে</a:t>
                </a:r>
                <a:endParaRPr lang="en-US" sz="2800" dirty="0" smtClean="0"/>
              </a:p>
              <a:p>
                <a:r>
                  <a:rPr lang="bn-BD" sz="2800" dirty="0" smtClean="0"/>
                  <a:t>এই রিলেসনটি একটি ফাংশন।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9" y="425668"/>
                <a:ext cx="11493061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1114" t="-1536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669" y="4395986"/>
                <a:ext cx="1149306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/>
                  <a:t>এখানে প্রতিটি ক্রমজোরের প্রথম উপাদান একই</a:t>
                </a:r>
              </a:p>
              <a:p>
                <a:r>
                  <a:rPr lang="bn-BD" sz="2800" dirty="0" smtClean="0"/>
                  <a:t>যদি কোন অন্বয়ের প্রতিটি ক্রমজোরের প্রথম উপাদান একই হয় তাহলে সেই অন্বয়টিকে</a:t>
                </a:r>
              </a:p>
              <a:p>
                <a:r>
                  <a:rPr lang="bn-BD" sz="2800" dirty="0" smtClean="0"/>
                  <a:t>ফাংশন বলে।</a:t>
                </a:r>
              </a:p>
              <a:p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F ={(</a:t>
                </a:r>
                <a:r>
                  <a:rPr lang="bn-BD" sz="2800" dirty="0"/>
                  <a:t>জয়, রাহাত), (সজিব,আসিফ),(সবুজ,জাহিদ </a:t>
                </a:r>
                <a:r>
                  <a:rPr lang="bn-BD" sz="2800" dirty="0" smtClean="0"/>
                  <a:t>)}</a:t>
                </a:r>
                <a:r>
                  <a:rPr lang="bn-BD" sz="2800" dirty="0"/>
                  <a:t> </a:t>
                </a:r>
                <a:r>
                  <a:rPr lang="bn-BD" sz="2800" dirty="0" smtClean="0"/>
                  <a:t>একটি ফাংশন । </a:t>
                </a:r>
                <a:endParaRPr lang="bn-BD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9" y="4395986"/>
                <a:ext cx="11493061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114" t="-2050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6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3829"/>
            <a:ext cx="10711543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জোরায় কাজা</a:t>
            </a:r>
            <a:endParaRPr lang="en-US" sz="32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714" y="2670629"/>
            <a:ext cx="91887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/>
              <a:t>নিচের সম্পর্কগুলো অন্বয় না ফাংশন যাচাই করঃ</a:t>
            </a:r>
          </a:p>
          <a:p>
            <a:r>
              <a:rPr lang="bn-BD" sz="3600" dirty="0" smtClean="0"/>
              <a:t>১। </a:t>
            </a:r>
            <a:r>
              <a:rPr lang="en-US" sz="3600" dirty="0" smtClean="0"/>
              <a:t>S={(1,2),(1,0),(3,2)}</a:t>
            </a:r>
          </a:p>
          <a:p>
            <a:r>
              <a:rPr lang="bn-BD" sz="3600" dirty="0" smtClean="0"/>
              <a:t>২।  </a:t>
            </a:r>
            <a:r>
              <a:rPr lang="en-US" sz="3600" dirty="0" smtClean="0"/>
              <a:t>F={(1</a:t>
            </a:r>
            <a:r>
              <a:rPr lang="bn-BD" sz="3600" dirty="0" smtClean="0"/>
              <a:t>, </a:t>
            </a:r>
            <a:r>
              <a:rPr lang="en-US" sz="3600" dirty="0" smtClean="0"/>
              <a:t>1), (2,4) (3 ,9)}</a:t>
            </a:r>
          </a:p>
          <a:p>
            <a:r>
              <a:rPr lang="bn-BD" sz="3600" dirty="0" smtClean="0"/>
              <a:t>৩ । </a:t>
            </a:r>
            <a:r>
              <a:rPr lang="en-US" sz="3600" dirty="0" smtClean="0"/>
              <a:t>R={(3,5) (6,2) (2,3)}</a:t>
            </a:r>
            <a:endParaRPr lang="bn-BD" sz="3600" dirty="0" smtClean="0"/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5532951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১ । ফাংশন নয়  ২। ফাংশন ৩। ফাংশন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016343" y="1175657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83363" y="1053607"/>
            <a:ext cx="2087041" cy="4126150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478052" y="1053607"/>
            <a:ext cx="2194560" cy="423188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48047" y="1053607"/>
            <a:ext cx="2167128" cy="563231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endParaRPr lang="en-US" sz="3600" dirty="0" smtClean="0"/>
          </a:p>
          <a:p>
            <a:r>
              <a:rPr lang="bn-BD" sz="3600" dirty="0" smtClean="0"/>
              <a:t>সজিব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bn-BD" sz="3600" dirty="0" smtClean="0"/>
              <a:t>সবুজ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bn-BD" sz="3600" dirty="0" smtClean="0"/>
              <a:t>জয় </a:t>
            </a:r>
            <a:r>
              <a:rPr lang="en-US" sz="3600" dirty="0" smtClean="0"/>
              <a:t> </a:t>
            </a:r>
            <a:endParaRPr lang="bn-BD" sz="3600" dirty="0" smtClean="0"/>
          </a:p>
          <a:p>
            <a:endParaRPr lang="bn-BD" sz="3600" dirty="0"/>
          </a:p>
          <a:p>
            <a:endParaRPr lang="bn-BD" sz="3600" dirty="0" smtClean="0"/>
          </a:p>
          <a:p>
            <a:endParaRPr lang="bn-BD" sz="3600" dirty="0"/>
          </a:p>
          <a:p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67688" y="1727527"/>
            <a:ext cx="1665786" cy="563231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আসিফ</a:t>
            </a:r>
            <a:endParaRPr lang="en-US" sz="4000" dirty="0" smtClean="0"/>
          </a:p>
          <a:p>
            <a:endParaRPr lang="en-US" sz="4000" dirty="0" smtClean="0"/>
          </a:p>
          <a:p>
            <a:endParaRPr lang="bn-BD" sz="4000" dirty="0"/>
          </a:p>
          <a:p>
            <a:r>
              <a:rPr lang="en-US" sz="4000" dirty="0" err="1" smtClean="0"/>
              <a:t>জাহিদ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  <a:endParaRPr lang="bn-BD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bn-BD" sz="4000" dirty="0" smtClean="0"/>
              <a:t> </a:t>
            </a:r>
          </a:p>
          <a:p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940007" y="5285493"/>
            <a:ext cx="1373752" cy="76944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bn-BD" sz="4400" dirty="0" smtClean="0"/>
              <a:t>পিতা 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766243" y="5202876"/>
            <a:ext cx="1265368" cy="83099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sz="4800" b="1" dirty="0" err="1" smtClean="0"/>
              <a:t>পুত্র</a:t>
            </a:r>
            <a:r>
              <a:rPr lang="bn-BD" sz="4800" b="1" dirty="0" smtClean="0"/>
              <a:t> 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71397" y="229878"/>
            <a:ext cx="658368" cy="64633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sz="3600" b="1" i="1" dirty="0" smtClean="0"/>
              <a:t>A</a:t>
            </a:r>
            <a:endParaRPr lang="en-US" sz="3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138895" y="200259"/>
            <a:ext cx="520065" cy="64633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sz="3600" i="1" dirty="0" smtClean="0"/>
              <a:t>B</a:t>
            </a:r>
            <a:endParaRPr lang="en-US" sz="36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33474" y="2061029"/>
            <a:ext cx="4232769" cy="188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33474" y="2249714"/>
            <a:ext cx="3944578" cy="711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33474" y="3962400"/>
            <a:ext cx="4088012" cy="145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305143" y="846590"/>
            <a:ext cx="153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৮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  <p:bldP spid="8" grpId="0"/>
      <p:bldP spid="9" grpId="0"/>
      <p:bldP spid="1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8014" y="141891"/>
                <a:ext cx="11923986" cy="396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আসিফ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সজিব</m:t>
                            </m:r>
                          </m:e>
                        </m:d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আসিফ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সবুজ</m:t>
                            </m:r>
                          </m:e>
                        </m:d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জাহিদ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জয়</m:t>
                            </m:r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bn-BD" sz="2800" b="0" dirty="0" smtClean="0">
                  <a:ea typeface="Cambria Math" panose="02040503050406030204" pitchFamily="18" charset="0"/>
                </a:endParaRPr>
              </a:p>
              <a:p>
                <a:endParaRPr lang="bn-BD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আসিফ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সজিব</m:t>
                              </m:r>
                            </m:e>
                          </m:d>
                          <m:r>
                            <a:rPr lang="bn-B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আসিফ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সবুজ</m:t>
                              </m:r>
                            </m:e>
                          </m:d>
                          <m:r>
                            <a:rPr lang="bn-B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জাহিদ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,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জয়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bn-BD" sz="2800" dirty="0"/>
              </a:p>
              <a:p>
                <a:endParaRPr lang="bn-BD" sz="2800" dirty="0" smtClean="0"/>
              </a:p>
              <a:p>
                <a:r>
                  <a:rPr lang="bn-BD" sz="2800" dirty="0" smtClean="0"/>
                  <a:t>এখানে একই প্রথম উপাদান বিশিষ্ট একাধিক ক্রমজোর আছে ।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bn-BD" sz="2800" dirty="0" smtClean="0"/>
                  <a:t>অন্বয়টি একটি ফাংশন ।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4" y="141891"/>
                <a:ext cx="11923986" cy="3967368"/>
              </a:xfrm>
              <a:prstGeom prst="rect">
                <a:avLst/>
              </a:prstGeom>
              <a:blipFill rotWithShape="0">
                <a:blip r:embed="rId2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9186" y="4099034"/>
            <a:ext cx="11729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মনে রাখতে হবে-</a:t>
            </a:r>
          </a:p>
          <a:p>
            <a:endParaRPr lang="bn-BD" sz="2800" dirty="0"/>
          </a:p>
          <a:p>
            <a:r>
              <a:rPr lang="bn-BD" sz="2800" dirty="0" smtClean="0"/>
              <a:t>            ফাংশনে একই প্রথম উপদান বিশিষ্ট একাধিক ক্রমজোর থাকেনা ।</a:t>
            </a:r>
          </a:p>
          <a:p>
            <a:endParaRPr lang="bn-BD" sz="2800" dirty="0"/>
          </a:p>
          <a:p>
            <a:r>
              <a:rPr lang="bn-BD" sz="2800" dirty="0" smtClean="0"/>
              <a:t>            অন্বয়ে একই প্রথম উপাদান বিশিষ্ট একাধিক ক্রমজোর থাকে ।</a:t>
            </a:r>
          </a:p>
          <a:p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268014" y="4801123"/>
            <a:ext cx="1008993" cy="6877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8014" y="5785946"/>
            <a:ext cx="1008993" cy="6936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13035" y="1040524"/>
            <a:ext cx="1450428" cy="2853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06661" y="1040523"/>
            <a:ext cx="1387367" cy="2853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0234" y="1481959"/>
            <a:ext cx="551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37738" y="1560786"/>
            <a:ext cx="567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53103" y="1718441"/>
            <a:ext cx="29639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63463" y="2317531"/>
            <a:ext cx="27431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63463" y="2758966"/>
            <a:ext cx="2853558" cy="31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43655" y="146411"/>
            <a:ext cx="49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চিত্রে </a:t>
            </a:r>
            <a:r>
              <a:rPr lang="en-US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bn-BD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B</a:t>
            </a:r>
            <a:r>
              <a:rPr lang="bn-BD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সেটের অন্বয় লক্ষ্য করিঃ </a:t>
            </a:r>
            <a:endParaRPr lang="en-US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3655" y="707244"/>
            <a:ext cx="5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37738" y="815287"/>
            <a:ext cx="56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2248" y="4161985"/>
                <a:ext cx="11792607" cy="2318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এখানে  যখন 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y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</m:t>
                        </m:r>
                      </m:sup>
                    </m:sSup>
                    <m:r>
                      <a:rPr lang="bn-BD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তখন</m:t>
                    </m:r>
                    <m:r>
                      <a:rPr lang="bn-BD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bn-BD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bn-BD" sz="2400" b="0" dirty="0" smtClean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400" b="0" dirty="0" smtClean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       </a:t>
                </a:r>
                <a14:m>
                  <m:oMath xmlns:m="http://schemas.openxmlformats.org/officeDocument/2006/math">
                    <m:r>
                      <a:rPr lang="bn-BD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BD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bn-BD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 smtClean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          </a:t>
                </a:r>
                <a14:m>
                  <m:oMath xmlns:m="http://schemas.openxmlformats.org/officeDocument/2006/math">
                    <m:r>
                      <a:rPr lang="bn-BD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bn-BD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bn-BD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এখানে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x</a:t>
                </a:r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এর এক - একটি মানের জন্য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y</a:t>
                </a:r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এর একটি মান পাওয়া যায়। এবং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x</a:t>
                </a:r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ও 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 y </a:t>
                </a:r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এর মধ্যে একটি সম্পর্ক তৈরি হয়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chemeClr val="tx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 দ্বারা । এই সম্পর্কটি একটি ফাংশন । </a:t>
                </a:r>
                <a:endParaRPr lang="en-US" sz="2400" dirty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8" y="4161985"/>
                <a:ext cx="11792607" cy="2318583"/>
              </a:xfrm>
              <a:prstGeom prst="rect">
                <a:avLst/>
              </a:prstGeom>
              <a:blipFill rotWithShape="0">
                <a:blip r:embed="rId2"/>
                <a:stretch>
                  <a:fillRect l="-879" t="-4474" b="-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71034" y="1184619"/>
            <a:ext cx="3184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এখানে </a:t>
            </a:r>
            <a:r>
              <a:rPr lang="en-US" sz="2800" dirty="0" smtClean="0"/>
              <a:t>x</a:t>
            </a:r>
            <a:r>
              <a:rPr lang="bn-BD" sz="2800" dirty="0" smtClean="0"/>
              <a:t> হলো স্বাধিন চলক এবং </a:t>
            </a:r>
            <a:r>
              <a:rPr lang="en-US" sz="2800" dirty="0" smtClean="0"/>
              <a:t> y </a:t>
            </a:r>
            <a:r>
              <a:rPr lang="bn-BD" sz="2800" dirty="0" smtClean="0"/>
              <a:t> অধীন চলক ।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14745" y="3138385"/>
            <a:ext cx="424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এখানে </a:t>
            </a:r>
            <a:r>
              <a:rPr lang="en-US" sz="2400" dirty="0" smtClean="0"/>
              <a:t> A  </a:t>
            </a:r>
            <a:r>
              <a:rPr lang="bn-BD" sz="2400" dirty="0" smtClean="0"/>
              <a:t>সেটের সদস্য হলো ডমেন</a:t>
            </a:r>
            <a:r>
              <a:rPr lang="en-US" sz="2400" dirty="0" smtClean="0"/>
              <a:t> B</a:t>
            </a:r>
            <a:r>
              <a:rPr lang="bn-BD" sz="2400" dirty="0" smtClean="0"/>
              <a:t> সেটের সদস্য হল রেঞ্জ</a:t>
            </a:r>
            <a:r>
              <a:rPr lang="en-US" sz="2400" dirty="0" smtClean="0"/>
              <a:t> </a:t>
            </a:r>
          </a:p>
          <a:p>
            <a:r>
              <a:rPr lang="bn-BD" sz="2400" dirty="0" smtClean="0"/>
              <a:t>ডোমেন</a:t>
            </a:r>
            <a:r>
              <a:rPr lang="en-US" sz="2400" dirty="0" smtClean="0"/>
              <a:t>  A={1,2,4} </a:t>
            </a:r>
            <a:r>
              <a:rPr lang="bn-BD" sz="2400" dirty="0" smtClean="0"/>
              <a:t>রেঞ্জ </a:t>
            </a:r>
            <a:r>
              <a:rPr lang="en-US" sz="2400" dirty="0" smtClean="0"/>
              <a:t>B={1,4,16}</a:t>
            </a:r>
            <a:r>
              <a:rPr lang="bn-BD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2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6100" y="4017141"/>
                <a:ext cx="8636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এখানে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তখন</a:t>
                </a:r>
                <a:r>
                  <a:rPr lang="en-US" sz="2400" dirty="0" smtClean="0"/>
                  <a:t> x=  </a:t>
                </a:r>
                <a:r>
                  <a:rPr lang="bn-BD" sz="2400" dirty="0" smtClean="0"/>
                  <a:t>হলে </a:t>
                </a:r>
                <a:r>
                  <a:rPr lang="en-US" sz="2400" dirty="0"/>
                  <a:t>x</a:t>
                </a:r>
                <a:r>
                  <a:rPr lang="en-US" sz="2400" dirty="0" smtClean="0"/>
                  <a:t>= o </a:t>
                </a:r>
                <a:r>
                  <a:rPr lang="bn-BD" sz="2400" dirty="0" smtClean="0"/>
                  <a:t>হলে </a:t>
                </a:r>
                <a:r>
                  <a:rPr lang="en-US" sz="2400" dirty="0" smtClean="0"/>
                  <a:t>y= 0</a:t>
                </a:r>
              </a:p>
              <a:p>
                <a:r>
                  <a:rPr lang="en-US" sz="2400" dirty="0" smtClean="0"/>
                  <a:t>                               x= 1 </a:t>
                </a:r>
                <a:r>
                  <a:rPr lang="bn-BD" sz="2400" dirty="0" smtClean="0"/>
                  <a:t>হলে </a:t>
                </a:r>
                <a:r>
                  <a:rPr lang="en-US" sz="2400" dirty="0" smtClean="0"/>
                  <a:t>y= 1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x= 2 </a:t>
                </a:r>
                <a:r>
                  <a:rPr lang="bn-BD" sz="2400" dirty="0" smtClean="0"/>
                  <a:t>হলে </a:t>
                </a:r>
                <a:r>
                  <a:rPr lang="en-US" sz="2400" dirty="0" smtClean="0"/>
                  <a:t>y= 8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x=3 </a:t>
                </a:r>
                <a:r>
                  <a:rPr lang="bn-BD" sz="2400" dirty="0" smtClean="0"/>
                  <a:t> হলে </a:t>
                </a:r>
                <a:r>
                  <a:rPr lang="en-US" sz="2400" dirty="0" smtClean="0"/>
                  <a:t>Y= 27</a:t>
                </a:r>
              </a:p>
              <a:p>
                <a:r>
                  <a:rPr lang="bn-BD" sz="2400" dirty="0" smtClean="0"/>
                  <a:t>এটি একটি ফাংশন কারন </a:t>
                </a:r>
                <a:r>
                  <a:rPr lang="en-US" sz="2400" dirty="0" smtClean="0"/>
                  <a:t>x </a:t>
                </a:r>
                <a:r>
                  <a:rPr lang="bn-BD" sz="2400" dirty="0" smtClean="0"/>
                  <a:t>এক-একটি মানের জন্য </a:t>
                </a:r>
                <a:r>
                  <a:rPr lang="en-US" sz="2400" dirty="0" smtClean="0"/>
                  <a:t>y </a:t>
                </a:r>
                <a:r>
                  <a:rPr lang="bn-BD" sz="2400" dirty="0" smtClean="0"/>
                  <a:t>এর কেবল মাত্র একটি মান পাওয়া যায়।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4017141"/>
                <a:ext cx="86360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130" t="-4222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626196" y="559786"/>
            <a:ext cx="3351952" cy="30469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ডোমেন ও রেঞ্জঃ  </a:t>
            </a:r>
            <a:r>
              <a:rPr lang="bn-BD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কোন অন্বয়ের প্রথম উপদানের সেটকে ডোমেন এবং দ্বিত্বীয় উপাদানের সেটকে রেঞ্জ বলে । এখানে ডোমেন হল {</a:t>
            </a:r>
            <a:r>
              <a:rPr lang="en-US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0,1,2,3 } </a:t>
            </a:r>
            <a:r>
              <a:rPr lang="bn-BD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রেঞ্জ </a:t>
            </a:r>
            <a:r>
              <a:rPr lang="en-US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{0,1,8,27 }</a:t>
            </a:r>
            <a:endParaRPr lang="bn-BD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39" t="-22957" r="-23928" b="-26471"/>
          <a:stretch/>
        </p:blipFill>
        <p:spPr>
          <a:xfrm>
            <a:off x="673101" y="559786"/>
            <a:ext cx="5054600" cy="299026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79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945" y="766482"/>
            <a:ext cx="63519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আমার পরিচয়ঃ </a:t>
            </a:r>
          </a:p>
          <a:p>
            <a:r>
              <a:rPr lang="bn-BD" sz="3200" dirty="0" smtClean="0"/>
              <a:t>মোঃ আজহারুল ইসলাম</a:t>
            </a:r>
          </a:p>
          <a:p>
            <a:r>
              <a:rPr lang="bn-BD" sz="3200" dirty="0" smtClean="0"/>
              <a:t>সহকারী শিক্ষক(গণিত)</a:t>
            </a:r>
          </a:p>
          <a:p>
            <a:r>
              <a:rPr lang="bn-BD" sz="3200" dirty="0" smtClean="0"/>
              <a:t>জাবরহাট হেমচন্দ্র উচ্চ বিদ্যালয় </a:t>
            </a:r>
          </a:p>
          <a:p>
            <a:r>
              <a:rPr lang="bn-BD" sz="3200" dirty="0" smtClean="0"/>
              <a:t>পীরগঞ্জ , ঠাকুরগাঁও ।</a:t>
            </a:r>
          </a:p>
          <a:p>
            <a:r>
              <a:rPr lang="en-US" sz="3200" dirty="0" smtClean="0"/>
              <a:t>Email:azharulict55</a:t>
            </a:r>
          </a:p>
          <a:p>
            <a:r>
              <a:rPr lang="bn-BD" sz="3200" dirty="0" smtClean="0"/>
              <a:t>মোবাইলঃ </a:t>
            </a:r>
            <a:r>
              <a:rPr lang="en-US" sz="3200" dirty="0" smtClean="0"/>
              <a:t>01749497865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32301" y="766482"/>
            <a:ext cx="4359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অধ্যায়ঃ দ্বিত্বীয় </a:t>
            </a:r>
          </a:p>
          <a:p>
            <a:r>
              <a:rPr lang="bn-BD" sz="3200" dirty="0" smtClean="0"/>
              <a:t>বিষয়ঃ গণিত</a:t>
            </a:r>
          </a:p>
          <a:p>
            <a:r>
              <a:rPr lang="bn-BD" sz="3200" dirty="0" smtClean="0"/>
              <a:t>শ্রেণীঃনবম-দশম</a:t>
            </a:r>
          </a:p>
          <a:p>
            <a:r>
              <a:rPr lang="bn-BD" sz="3200" dirty="0" smtClean="0"/>
              <a:t>সময়ঃ</a:t>
            </a:r>
            <a:r>
              <a:rPr lang="en-US" sz="3200" dirty="0" smtClean="0"/>
              <a:t> 5</a:t>
            </a:r>
            <a:r>
              <a:rPr lang="en-US" sz="3200" dirty="0"/>
              <a:t>5</a:t>
            </a:r>
            <a:r>
              <a:rPr lang="en-US" sz="3200" dirty="0" smtClean="0"/>
              <a:t> </a:t>
            </a:r>
            <a:r>
              <a:rPr lang="bn-BD" sz="3200" dirty="0" smtClean="0"/>
              <a:t>মিনিট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48" y="2437468"/>
            <a:ext cx="4256690" cy="4256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677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2268576"/>
            <a:ext cx="2834609" cy="242859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442447" y="0"/>
            <a:ext cx="5499846" cy="8534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n>
                  <a:solidFill>
                    <a:schemeClr val="accent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দলীয় কাজ</a:t>
            </a:r>
            <a:endParaRPr lang="en-US" sz="3200" dirty="0">
              <a:ln>
                <a:solidFill>
                  <a:schemeClr val="accent2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047" y="2268576"/>
            <a:ext cx="61990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b="0" dirty="0" smtClean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r>
              <a:rPr lang="bn-BD" sz="3200" dirty="0" smtClean="0">
                <a:solidFill>
                  <a:schemeClr val="bg1">
                    <a:lumMod val="50000"/>
                  </a:schemeClr>
                </a:solidFill>
              </a:rPr>
              <a:t>           সকল    অন্বয়কে কি   ফাংশন বলা যায় তোমার উত্তরের উত্তরের স্বপক্ষে যুক্তি দাও ।   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75249" y="2574388"/>
            <a:ext cx="942536" cy="67524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840686" y="566057"/>
            <a:ext cx="181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৮</a:t>
            </a:r>
            <a:r>
              <a:rPr lang="bn-BD" dirty="0" smtClean="0"/>
              <a:t> মিনিট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40" y="336175"/>
            <a:ext cx="10878671" cy="130436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endParaRPr lang="en-US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4742" y="1640540"/>
                <a:ext cx="1104003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/>
                  <a:t>১। অন্বয় কাকে বলে ।</a:t>
                </a:r>
              </a:p>
              <a:p>
                <a:r>
                  <a:rPr lang="bn-BD" sz="2400" dirty="0" smtClean="0"/>
                  <a:t>২। ফাংশন কাকে বলে।</a:t>
                </a:r>
              </a:p>
              <a:p>
                <a:r>
                  <a:rPr lang="bn-BD" sz="2400" dirty="0" smtClean="0"/>
                  <a:t>৩। </a:t>
                </a:r>
                <a:r>
                  <a:rPr lang="en-US" sz="2400" dirty="0" smtClean="0"/>
                  <a:t>f(x)=4x+5 </a:t>
                </a:r>
                <a:r>
                  <a:rPr lang="bn-BD" sz="2400" dirty="0" smtClean="0"/>
                  <a:t>হলে </a:t>
                </a:r>
                <a:r>
                  <a:rPr lang="en-US" sz="2400" dirty="0" smtClean="0"/>
                  <a:t>f(1) </a:t>
                </a:r>
                <a:r>
                  <a:rPr lang="bn-BD" sz="2400" dirty="0" smtClean="0"/>
                  <a:t>এর মান কত ।</a:t>
                </a:r>
              </a:p>
              <a:p>
                <a:r>
                  <a:rPr lang="bn-BD" sz="2400" dirty="0" smtClean="0"/>
                  <a:t>ক)</a:t>
                </a:r>
                <a:r>
                  <a:rPr lang="en-US" sz="2400" dirty="0" smtClean="0"/>
                  <a:t>      4</a:t>
                </a:r>
                <a:r>
                  <a:rPr lang="bn-BD" sz="2400" dirty="0" smtClean="0"/>
                  <a:t>                  খ) </a:t>
                </a:r>
                <a:r>
                  <a:rPr lang="en-US" sz="2400" dirty="0" smtClean="0"/>
                  <a:t> 5</a:t>
                </a:r>
                <a:r>
                  <a:rPr lang="bn-BD" sz="2400" dirty="0" smtClean="0"/>
                  <a:t>                গ) </a:t>
                </a:r>
                <a:r>
                  <a:rPr lang="en-US" sz="2400" dirty="0" smtClean="0"/>
                  <a:t> 9</a:t>
                </a:r>
                <a:r>
                  <a:rPr lang="bn-BD" sz="2400" dirty="0" smtClean="0"/>
                  <a:t>                ঘ) </a:t>
                </a:r>
                <a:r>
                  <a:rPr lang="en-US" sz="2400" dirty="0" smtClean="0"/>
                  <a:t> 0 </a:t>
                </a:r>
              </a:p>
              <a:p>
                <a:r>
                  <a:rPr lang="bn-BD" sz="2400" dirty="0" smtClean="0"/>
                  <a:t>৪। </a:t>
                </a:r>
                <a:r>
                  <a:rPr lang="en-US" sz="2400" dirty="0" smtClean="0"/>
                  <a:t>s={(1,4), (2,4) , (3,12)} </a:t>
                </a:r>
                <a:r>
                  <a:rPr lang="bn-BD" sz="2400" dirty="0" smtClean="0"/>
                  <a:t>অন্বয়টির রেঞ্জ কত।</a:t>
                </a:r>
              </a:p>
              <a:p>
                <a:r>
                  <a:rPr lang="bn-BD" sz="2400" dirty="0" smtClean="0"/>
                  <a:t>ক)</a:t>
                </a:r>
                <a:r>
                  <a:rPr lang="en-US" sz="2400" dirty="0" smtClean="0"/>
                  <a:t> {1,2 }</a:t>
                </a:r>
                <a:r>
                  <a:rPr lang="bn-BD" sz="2400" dirty="0" smtClean="0"/>
                  <a:t>     খ)</a:t>
                </a:r>
                <a:r>
                  <a:rPr lang="en-US" sz="2400" dirty="0" smtClean="0"/>
                  <a:t>{4,3} </a:t>
                </a:r>
                <a:r>
                  <a:rPr lang="bn-BD" sz="2400" dirty="0" smtClean="0"/>
                  <a:t>     গ)</a:t>
                </a:r>
                <a:r>
                  <a:rPr lang="en-US" sz="2400" dirty="0" smtClean="0"/>
                  <a:t> {4, 4, 12}</a:t>
                </a:r>
                <a:r>
                  <a:rPr lang="bn-BD" sz="2400" dirty="0" smtClean="0"/>
                  <a:t>     ঘ)</a:t>
                </a:r>
                <a:r>
                  <a:rPr lang="en-US" sz="2400" dirty="0" smtClean="0"/>
                  <a:t> {4, 12 }</a:t>
                </a:r>
              </a:p>
              <a:p>
                <a:r>
                  <a:rPr lang="bn-BD" sz="2400" dirty="0" smtClean="0"/>
                  <a:t>৫। নিচের তথ্যগুলো লক্ষকর-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</m:t>
                    </m:r>
                  </m:oMath>
                </a14:m>
                <a:r>
                  <a:rPr lang="en-US" sz="2400" dirty="0" smtClean="0"/>
                  <a:t> ) </a:t>
                </a:r>
                <a:r>
                  <a:rPr lang="bn-BD" sz="2400" dirty="0" smtClean="0"/>
                  <a:t>সকল অন্বয় ফাংশন নয় । </a:t>
                </a:r>
              </a:p>
              <a:p>
                <a:r>
                  <a:rPr lang="bn-BD" sz="24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হলে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𝚤𝚤𝚤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bn-BD" sz="2400" dirty="0" smtClean="0"/>
                  <a:t> </a:t>
                </a:r>
                <a:r>
                  <a:rPr lang="en-US" sz="2400" dirty="0" smtClean="0"/>
                  <a:t>{(4,5) ,(6,5)} </a:t>
                </a:r>
                <a:r>
                  <a:rPr lang="bn-BD" sz="2400" dirty="0" smtClean="0"/>
                  <a:t>অন্বয়ের ডোমেন {</a:t>
                </a:r>
                <a:r>
                  <a:rPr lang="en-US" sz="2400" dirty="0" smtClean="0"/>
                  <a:t>4,6}</a:t>
                </a:r>
                <a:endParaRPr lang="bn-BD" sz="2400" dirty="0" smtClean="0"/>
              </a:p>
              <a:p>
                <a:r>
                  <a:rPr lang="bn-BD" sz="2400" dirty="0" smtClean="0"/>
                  <a:t>ওপরের তথ্যের আলোকে নিচের কোনটি সঠিক </a:t>
                </a:r>
              </a:p>
              <a:p>
                <a:r>
                  <a:rPr lang="bn-BD" sz="2400" dirty="0" smtClean="0"/>
                  <a:t>ক) </a:t>
                </a:r>
                <a14:m>
                  <m:oMath xmlns:m="http://schemas.openxmlformats.org/officeDocument/2006/math"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ও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𝚤𝚤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400" dirty="0" smtClean="0"/>
                  <a:t>   খ) </a:t>
                </a:r>
                <a14:m>
                  <m:oMath xmlns:m="http://schemas.openxmlformats.org/officeDocument/2006/math"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ও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𝚤𝚤𝚤</m:t>
                    </m:r>
                  </m:oMath>
                </a14:m>
                <a:r>
                  <a:rPr lang="bn-BD" sz="2400" dirty="0" smtClean="0"/>
                  <a:t>    গ) </a:t>
                </a:r>
                <a14:m>
                  <m:oMath xmlns:m="http://schemas.openxmlformats.org/officeDocument/2006/math"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𝚤𝚤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ও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𝚤𝚤𝚤</m:t>
                    </m:r>
                  </m:oMath>
                </a14:m>
                <a:r>
                  <a:rPr lang="bn-BD" sz="2400" dirty="0" smtClean="0"/>
                  <a:t> ঘ) </a:t>
                </a:r>
                <a14:m>
                  <m:oMath xmlns:m="http://schemas.openxmlformats.org/officeDocument/2006/math"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𝚤𝚤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    </m:t>
                    </m:r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𝚤𝚤𝚤</m:t>
                    </m:r>
                  </m:oMath>
                </a14:m>
                <a:endParaRPr lang="en-US" sz="2400" dirty="0" smtClean="0"/>
              </a:p>
              <a:p>
                <a:r>
                  <a:rPr lang="bn-BD" sz="2400" dirty="0" smtClean="0"/>
                  <a:t>উত্তরঃ ৩। গ)    ৪। ঘ ) ৫। খ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2" y="1640540"/>
                <a:ext cx="11040034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883" t="-1121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276113" y="436816"/>
            <a:ext cx="159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6" y="1290180"/>
            <a:ext cx="3752568" cy="2810804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2809" y="3106271"/>
                <a:ext cx="9856694" cy="3035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        g(x)=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endParaRPr lang="bn-BD" sz="3200" b="0" dirty="0" smtClean="0"/>
              </a:p>
              <a:p>
                <a:r>
                  <a:rPr lang="bn-BD" sz="3200" dirty="0" smtClean="0"/>
                  <a:t>ক) </a:t>
                </a:r>
                <a:r>
                  <a:rPr lang="en-US" sz="3200" dirty="0" smtClean="0"/>
                  <a:t>g(1) </a:t>
                </a:r>
                <a:r>
                  <a:rPr lang="bn-BD" sz="3200" dirty="0" smtClean="0"/>
                  <a:t>নির্নয় কর ।</a:t>
                </a:r>
              </a:p>
              <a:p>
                <a:r>
                  <a:rPr lang="bn-BD" sz="3200" dirty="0" smtClean="0"/>
                  <a:t>খ) </a:t>
                </a:r>
                <a:r>
                  <a:rPr lang="en-US" sz="3200" dirty="0" smtClean="0"/>
                  <a:t>g(x)= 1 </a:t>
                </a:r>
                <a:r>
                  <a:rPr lang="bn-BD" sz="3200" dirty="0" smtClean="0"/>
                  <a:t>হলে </a:t>
                </a:r>
                <a:r>
                  <a:rPr lang="en-US" sz="3200" dirty="0" smtClean="0"/>
                  <a:t>x </a:t>
                </a:r>
                <a:r>
                  <a:rPr lang="bn-BD" sz="3200" dirty="0" smtClean="0"/>
                  <a:t>এর মান নির্নয় কর।</a:t>
                </a:r>
              </a:p>
              <a:p>
                <a14:m>
                  <m:oMath xmlns:m="http://schemas.openxmlformats.org/officeDocument/2006/math">
                    <m:r>
                      <a:rPr lang="bn-BD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</a:rPr>
                      <m:t>গ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</a:rPr>
                      <m:t>)   </m:t>
                    </m:r>
                    <m:r>
                      <a:rPr lang="bn-BD" sz="3200" i="1" dirty="0">
                        <a:latin typeface="Cambria Math" panose="02040503050406030204" pitchFamily="18" charset="0"/>
                      </a:rPr>
                      <m:t>দেখাও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i="1" dirty="0">
                        <a:latin typeface="Cambria Math" panose="02040503050406030204" pitchFamily="18" charset="0"/>
                      </a:rPr>
                      <m:t>যে</m:t>
                    </m:r>
                    <m:r>
                      <a:rPr lang="bn-BD" sz="3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)=g(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bn-BD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09" y="3106271"/>
                <a:ext cx="9856694" cy="3035767"/>
              </a:xfrm>
              <a:prstGeom prst="rect">
                <a:avLst/>
              </a:prstGeom>
              <a:blipFill rotWithShape="0"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63071" y="2998694"/>
            <a:ext cx="981636" cy="86042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3718" y="242047"/>
            <a:ext cx="8754876" cy="94055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বাড়ীর কাজ</a:t>
            </a:r>
            <a:endParaRPr lang="en-US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9503" y="449943"/>
            <a:ext cx="16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911" y="351692"/>
            <a:ext cx="11254154" cy="17605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সবাইকে ধন্যবাদ</a:t>
            </a:r>
            <a:endParaRPr 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009" y="2855742"/>
            <a:ext cx="4923693" cy="30667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4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সুস্থথাক</a:t>
            </a:r>
            <a:endParaRPr lang="en-US" sz="40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4702" y="3207434"/>
            <a:ext cx="5683347" cy="2715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ContrastingLef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ভালো থাকো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8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0977" r="18000" b="30481"/>
          <a:stretch/>
        </p:blipFill>
        <p:spPr>
          <a:xfrm>
            <a:off x="7267903" y="140612"/>
            <a:ext cx="3188043" cy="2870649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9182" y="3197446"/>
            <a:ext cx="244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</a:rPr>
              <a:t>মা ও শিশু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082" t="8121" r="4780" b="29312"/>
          <a:stretch/>
        </p:blipFill>
        <p:spPr>
          <a:xfrm>
            <a:off x="939761" y="140613"/>
            <a:ext cx="2654777" cy="2287278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761" y="2642917"/>
            <a:ext cx="353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accent2"/>
                </a:solidFill>
              </a:rPr>
              <a:t>শিক্ষক ও শিক্ষার্থী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 t="14463" r="12148" b="14463"/>
          <a:stretch/>
        </p:blipFill>
        <p:spPr>
          <a:xfrm>
            <a:off x="454912" y="3428279"/>
            <a:ext cx="2619364" cy="1927532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36" y="3845296"/>
            <a:ext cx="2466975" cy="1857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912" y="5702671"/>
            <a:ext cx="225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মন্ত্রি</a:t>
            </a:r>
            <a:r>
              <a:rPr lang="en-US" dirty="0" smtClean="0"/>
              <a:t> ও </a:t>
            </a:r>
            <a:r>
              <a:rPr lang="en-US" dirty="0" err="1" smtClean="0"/>
              <a:t>সংসদ</a:t>
            </a:r>
            <a:r>
              <a:rPr lang="en-US" dirty="0" smtClean="0"/>
              <a:t> </a:t>
            </a:r>
            <a:r>
              <a:rPr lang="en-US" dirty="0" err="1" smtClean="0"/>
              <a:t>সদস্য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9241" y="4153247"/>
            <a:ext cx="78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0763" y="4153246"/>
            <a:ext cx="495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93502" y="6072003"/>
            <a:ext cx="232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bn-BD" dirty="0" smtClean="0"/>
              <a:t>সেটের সাথে</a:t>
            </a:r>
            <a:r>
              <a:rPr lang="en-US" dirty="0" smtClean="0"/>
              <a:t>  B</a:t>
            </a:r>
            <a:r>
              <a:rPr lang="bn-BD" dirty="0" smtClean="0"/>
              <a:t> সম্পর্ক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22345" y="52251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সময়ঃ ৫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  <p:bldP spid="11" grpId="0"/>
      <p:bldP spid="1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98932" y="149712"/>
            <a:ext cx="6291833" cy="17346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2353" y="786214"/>
            <a:ext cx="484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0817" y="1917562"/>
            <a:ext cx="6185647" cy="157777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354" y="2563921"/>
            <a:ext cx="47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মার সাথে শিশুর সম্পর্ক 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98932" y="3528514"/>
            <a:ext cx="6177533" cy="15867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2353" y="4037690"/>
            <a:ext cx="555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প্রধান মন্ত্রীর সাথে সংসদ সদস্যদের সম্পর্ক 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498932" y="5212986"/>
            <a:ext cx="6071346" cy="154641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219" y="5624443"/>
            <a:ext cx="5553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bn-BD" sz="2400" dirty="0" smtClean="0"/>
              <a:t>সেটের সদস্যদের সাথে </a:t>
            </a:r>
            <a:r>
              <a:rPr lang="en-US" sz="2400" dirty="0" smtClean="0"/>
              <a:t>B</a:t>
            </a:r>
            <a:r>
              <a:rPr lang="bn-BD" sz="2400" dirty="0" smtClean="0"/>
              <a:t> সেটের </a:t>
            </a:r>
            <a:r>
              <a:rPr lang="en-US" sz="2400" dirty="0" smtClean="0"/>
              <a:t> </a:t>
            </a:r>
            <a:r>
              <a:rPr lang="bn-BD" sz="2400" dirty="0" smtClean="0"/>
              <a:t>সদস্যদের সম্পর্ক  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7313809" y="928301"/>
            <a:ext cx="3416944" cy="52981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16906" y="2770094"/>
            <a:ext cx="3119717" cy="17364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অন্বয়</a:t>
            </a:r>
            <a:endParaRPr lang="en-US" sz="4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9941" y="1370990"/>
            <a:ext cx="170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গণিতে এটাকে কি বলে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6020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26" y="-173420"/>
            <a:ext cx="12449125" cy="703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54470" y="1655378"/>
            <a:ext cx="7457089" cy="22071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আজকের পাঠঃ </a:t>
            </a:r>
          </a:p>
          <a:p>
            <a:endParaRPr lang="bn-BD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অন্বয়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9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-Point Star 5"/>
          <p:cNvSpPr/>
          <p:nvPr/>
        </p:nvSpPr>
        <p:spPr>
          <a:xfrm>
            <a:off x="530794" y="2505823"/>
            <a:ext cx="644577" cy="757004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6570" y="1990517"/>
            <a:ext cx="10535430" cy="19971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অন্বয় ও ফাংশন কি তা বলতে পারবে।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530794" y="4512100"/>
            <a:ext cx="757004" cy="764498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56570" y="3987665"/>
            <a:ext cx="10408170" cy="2336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BD" sz="3600" b="1" dirty="0" smtClean="0"/>
              <a:t>অন্বয় ও ফাংশনের ডোমেন ও রেঞ্জ নির্নয় করতে পারবে।  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56570" y="297921"/>
            <a:ext cx="10115550" cy="1015663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এই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শেষে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শিক্ষার্থীরা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2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15" y="185941"/>
            <a:ext cx="1179307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t="1396" r="1088" b="2917"/>
          <a:stretch/>
        </p:blipFill>
        <p:spPr>
          <a:xfrm>
            <a:off x="1797267" y="1308537"/>
            <a:ext cx="2684478" cy="2613832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6908" r="11437" b="4455"/>
          <a:stretch/>
        </p:blipFill>
        <p:spPr>
          <a:xfrm>
            <a:off x="7769733" y="455387"/>
            <a:ext cx="2096814" cy="1986456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03" y="3049604"/>
            <a:ext cx="2271254" cy="2278761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734" y="4188984"/>
            <a:ext cx="309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বঙ্গবন্ধু (</a:t>
            </a:r>
            <a:r>
              <a:rPr lang="en-US" sz="2400" dirty="0" smtClean="0"/>
              <a:t>b)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45821" y="5675586"/>
            <a:ext cx="331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বাংলাদেশের মানচিত্র</a:t>
            </a:r>
            <a:r>
              <a:rPr lang="en-US" sz="2400" dirty="0" smtClean="0"/>
              <a:t> (m)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77352" y="2615453"/>
            <a:ext cx="29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জাতিয় পতাকা</a:t>
            </a:r>
            <a:r>
              <a:rPr lang="en-US" sz="2400" dirty="0" smtClean="0"/>
              <a:t> (f)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51283" y="1308537"/>
            <a:ext cx="3374840" cy="6779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72904" y="1848504"/>
            <a:ext cx="3265999" cy="2073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1283" y="1986455"/>
            <a:ext cx="3374840" cy="18130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10157" y="609600"/>
            <a:ext cx="180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৭ 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6627" y="1625601"/>
                <a:ext cx="1017451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এখানে  বঙ্গবন্ধুকে </a:t>
                </a:r>
                <a:r>
                  <a:rPr lang="en-US" sz="3600" dirty="0" smtClean="0"/>
                  <a:t>A</a:t>
                </a:r>
                <a:r>
                  <a:rPr lang="bn-BD" sz="3600" dirty="0" smtClean="0"/>
                  <a:t> সেটের সদস্য</a:t>
                </a:r>
                <a:r>
                  <a:rPr lang="en-US" sz="3600" dirty="0" smtClean="0"/>
                  <a:t> </a:t>
                </a:r>
                <a:r>
                  <a:rPr lang="bn-BD" sz="3600" dirty="0" smtClean="0"/>
                  <a:t>বাংলাদেশের জাতীয়</a:t>
                </a:r>
                <a:r>
                  <a:rPr lang="en-US" sz="3600" dirty="0" smtClean="0"/>
                  <a:t> </a:t>
                </a:r>
                <a:r>
                  <a:rPr lang="bn-BD" sz="3600" dirty="0" smtClean="0"/>
                  <a:t> পতাকাকে </a:t>
                </a:r>
                <a:r>
                  <a:rPr lang="en-US" sz="3600" dirty="0" smtClean="0"/>
                  <a:t>B</a:t>
                </a:r>
                <a:r>
                  <a:rPr lang="bn-BD" sz="3600" dirty="0" smtClean="0"/>
                  <a:t> সেটের সদস্য ধরলে </a:t>
                </a:r>
                <a:r>
                  <a:rPr lang="en-US" sz="3600" dirty="0" smtClean="0"/>
                  <a:t>A={b} , B ={</a:t>
                </a:r>
                <a:r>
                  <a:rPr lang="en-US" sz="3600" dirty="0" err="1"/>
                  <a:t>f</a:t>
                </a:r>
                <a:r>
                  <a:rPr lang="en-US" sz="3600" dirty="0" err="1" smtClean="0"/>
                  <a:t>,m</a:t>
                </a:r>
                <a:r>
                  <a:rPr lang="en-US" sz="3600" dirty="0" smtClean="0"/>
                  <a:t> }</a:t>
                </a:r>
              </a:p>
              <a:p>
                <a:r>
                  <a:rPr lang="en-US" sz="3600" dirty="0" smtClean="0"/>
                  <a:t>A</a:t>
                </a:r>
                <a:r>
                  <a:rPr lang="bn-BD" sz="3600" dirty="0" smtClean="0"/>
                  <a:t> ও </a:t>
                </a:r>
                <a:r>
                  <a:rPr lang="en-US" sz="3600" dirty="0" smtClean="0"/>
                  <a:t> B</a:t>
                </a:r>
                <a:r>
                  <a:rPr lang="bn-BD" sz="3600" dirty="0" smtClean="0"/>
                  <a:t> এর মধ্য অন্বয়টি হলো -</a:t>
                </a:r>
                <a:endParaRPr lang="en-US" sz="3600" dirty="0" smtClean="0"/>
              </a:p>
              <a:p>
                <a:r>
                  <a:rPr lang="en-US" sz="3600" dirty="0" smtClean="0"/>
                  <a:t>A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3600" dirty="0" smtClean="0"/>
                  <a:t>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3600" dirty="0" smtClean="0"/>
                  <a:t>R={(</a:t>
                </a:r>
                <a:r>
                  <a:rPr lang="en-US" sz="3600" dirty="0" err="1" smtClean="0"/>
                  <a:t>b,f</a:t>
                </a:r>
                <a:r>
                  <a:rPr lang="en-US" sz="3600" dirty="0" smtClean="0"/>
                  <a:t>) ,(</a:t>
                </a:r>
                <a:r>
                  <a:rPr lang="en-US" sz="3600" dirty="0" err="1" smtClean="0"/>
                  <a:t>b,m</a:t>
                </a:r>
                <a:r>
                  <a:rPr lang="en-US" sz="3600" dirty="0" smtClean="0"/>
                  <a:t>) }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7" y="1625601"/>
                <a:ext cx="10174515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1797" t="-3750" b="-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2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0924" y="598156"/>
            <a:ext cx="2620278" cy="3659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516422" y="740366"/>
            <a:ext cx="2682156" cy="3536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7554" y="1150326"/>
            <a:ext cx="151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বাংলাদেশ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88216" y="1935859"/>
            <a:ext cx="126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ভারত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2500" y="2953785"/>
            <a:ext cx="141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পাকিস্তান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69599" y="1116152"/>
            <a:ext cx="249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ঢাকা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195763" y="1976364"/>
            <a:ext cx="132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দিল্লি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0605" y="2864825"/>
            <a:ext cx="213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ইসলামাবাদ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23476" y="4376869"/>
            <a:ext cx="1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রাজধানী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39509" y="4372390"/>
            <a:ext cx="109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দেশ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3277" y="53665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দেশ রাজধানীর অন্বয়={(বাংলাদেশ,ঢাকা),(ভারত,দিল্লী),(পাকিস্তান ইসলামাবাদ)}</a:t>
            </a:r>
            <a:endParaRPr lang="en-US" sz="28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630794" y="2994701"/>
            <a:ext cx="3046035" cy="25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91202" y="2096601"/>
            <a:ext cx="2725220" cy="8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36168" y="1381158"/>
            <a:ext cx="3096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ck Arc 15"/>
          <p:cNvSpPr/>
          <p:nvPr/>
        </p:nvSpPr>
        <p:spPr>
          <a:xfrm>
            <a:off x="3819873" y="332989"/>
            <a:ext cx="4756567" cy="1179567"/>
          </a:xfrm>
          <a:prstGeom prst="blockArc">
            <a:avLst>
              <a:gd name="adj1" fmla="val 10800000"/>
              <a:gd name="adj2" fmla="val 21553279"/>
              <a:gd name="adj3" fmla="val 493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386" y="332989"/>
            <a:ext cx="178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অন্বয়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19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24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4003</TotalTime>
  <Words>724</Words>
  <Application>Microsoft Office PowerPoint</Application>
  <PresentationFormat>Widescreen</PresentationFormat>
  <Paragraphs>210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অন্বয়ঃ যদি A ও B দুটি সেট হয় তবে সেটদ্বয়ের কার্তেসীয় গুনজ A×B সেটের    অন্তর্গত ক্রমজোরগুলোর অশূন্য উপসেট R কে A সেট হতে B সেটের একটি অন্বয় বলে। এখানে R সেট A×B সেটের একটি উপসেট অর্থাৎ  R⊆A×B 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375</cp:revision>
  <dcterms:created xsi:type="dcterms:W3CDTF">2016-07-21T03:09:46Z</dcterms:created>
  <dcterms:modified xsi:type="dcterms:W3CDTF">2017-09-30T06:19:29Z</dcterms:modified>
</cp:coreProperties>
</file>